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414" r:id="rId3"/>
    <p:sldId id="262" r:id="rId4"/>
    <p:sldId id="339" r:id="rId5"/>
    <p:sldId id="340" r:id="rId6"/>
    <p:sldId id="293" r:id="rId7"/>
    <p:sldId id="331" r:id="rId8"/>
    <p:sldId id="332" r:id="rId9"/>
    <p:sldId id="343" r:id="rId10"/>
    <p:sldId id="333" r:id="rId11"/>
    <p:sldId id="334" r:id="rId12"/>
    <p:sldId id="335" r:id="rId13"/>
    <p:sldId id="336" r:id="rId14"/>
    <p:sldId id="337" r:id="rId15"/>
    <p:sldId id="261" r:id="rId16"/>
    <p:sldId id="439" r:id="rId17"/>
    <p:sldId id="338" r:id="rId18"/>
    <p:sldId id="440" r:id="rId19"/>
    <p:sldId id="322" r:id="rId20"/>
    <p:sldId id="323" r:id="rId21"/>
    <p:sldId id="321" r:id="rId22"/>
    <p:sldId id="329" r:id="rId23"/>
    <p:sldId id="324" r:id="rId24"/>
    <p:sldId id="325" r:id="rId25"/>
    <p:sldId id="294" r:id="rId26"/>
    <p:sldId id="441" r:id="rId27"/>
    <p:sldId id="443" r:id="rId28"/>
    <p:sldId id="444" r:id="rId29"/>
    <p:sldId id="445" r:id="rId30"/>
    <p:sldId id="446" r:id="rId31"/>
    <p:sldId id="442" r:id="rId32"/>
    <p:sldId id="447" r:id="rId33"/>
    <p:sldId id="448" r:id="rId34"/>
    <p:sldId id="449" r:id="rId35"/>
    <p:sldId id="452" r:id="rId36"/>
    <p:sldId id="453" r:id="rId37"/>
    <p:sldId id="454" r:id="rId38"/>
    <p:sldId id="455" r:id="rId39"/>
    <p:sldId id="450" r:id="rId40"/>
    <p:sldId id="456" r:id="rId41"/>
    <p:sldId id="457" r:id="rId42"/>
    <p:sldId id="458" r:id="rId43"/>
    <p:sldId id="459" r:id="rId44"/>
    <p:sldId id="460" r:id="rId45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DC5F0-C020-4E82-96A7-C55D56549BF7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FEBD4E4A-C374-4498-9683-6B2CA93E1C51}">
      <dgm:prSet phldrT="[Text]"/>
      <dgm:spPr/>
      <dgm:t>
        <a:bodyPr/>
        <a:lstStyle/>
        <a:p>
          <a:r>
            <a:rPr lang="en-GB" dirty="0"/>
            <a:t>Geography</a:t>
          </a:r>
        </a:p>
      </dgm:t>
    </dgm:pt>
    <dgm:pt modelId="{64A467BC-4849-481E-A6CB-5A2CDB1B15DE}" type="parTrans" cxnId="{124CFA5E-4C38-4BE3-AA39-B9E4F4648A07}">
      <dgm:prSet/>
      <dgm:spPr/>
      <dgm:t>
        <a:bodyPr/>
        <a:lstStyle/>
        <a:p>
          <a:endParaRPr lang="en-GB"/>
        </a:p>
      </dgm:t>
    </dgm:pt>
    <dgm:pt modelId="{81E75394-E71E-420D-8FE9-7D9515717E88}" type="sibTrans" cxnId="{124CFA5E-4C38-4BE3-AA39-B9E4F4648A07}">
      <dgm:prSet/>
      <dgm:spPr/>
      <dgm:t>
        <a:bodyPr/>
        <a:lstStyle/>
        <a:p>
          <a:endParaRPr lang="en-GB"/>
        </a:p>
      </dgm:t>
    </dgm:pt>
    <dgm:pt modelId="{62A17EAB-43C7-497A-A00B-1D5BB4F9B346}">
      <dgm:prSet phldrT="[Text]"/>
      <dgm:spPr/>
      <dgm:t>
        <a:bodyPr/>
        <a:lstStyle/>
        <a:p>
          <a:r>
            <a:rPr lang="en-GB" dirty="0"/>
            <a:t>Maths / Stats</a:t>
          </a:r>
        </a:p>
      </dgm:t>
    </dgm:pt>
    <dgm:pt modelId="{63446783-D3D1-4901-BAFA-C50BEC2CC053}" type="parTrans" cxnId="{A5188896-839E-49C5-9C6B-CD965344771F}">
      <dgm:prSet/>
      <dgm:spPr/>
      <dgm:t>
        <a:bodyPr/>
        <a:lstStyle/>
        <a:p>
          <a:endParaRPr lang="en-GB"/>
        </a:p>
      </dgm:t>
    </dgm:pt>
    <dgm:pt modelId="{4EB8212F-F98C-49CE-AAF2-7BCBD68BD87A}" type="sibTrans" cxnId="{A5188896-839E-49C5-9C6B-CD965344771F}">
      <dgm:prSet/>
      <dgm:spPr/>
      <dgm:t>
        <a:bodyPr/>
        <a:lstStyle/>
        <a:p>
          <a:endParaRPr lang="en-GB"/>
        </a:p>
      </dgm:t>
    </dgm:pt>
    <dgm:pt modelId="{FF5E049C-915B-4AEB-9B45-4A97CF180884}">
      <dgm:prSet phldrT="[Text]"/>
      <dgm:spPr/>
      <dgm:t>
        <a:bodyPr/>
        <a:lstStyle/>
        <a:p>
          <a:r>
            <a:rPr lang="en-GB" dirty="0"/>
            <a:t>Computer Science</a:t>
          </a:r>
        </a:p>
      </dgm:t>
    </dgm:pt>
    <dgm:pt modelId="{8D76E805-4AB2-40C8-8902-9676C8414B3C}" type="parTrans" cxnId="{E44F67C7-F057-46F5-9F46-EA561EC2193E}">
      <dgm:prSet/>
      <dgm:spPr/>
      <dgm:t>
        <a:bodyPr/>
        <a:lstStyle/>
        <a:p>
          <a:endParaRPr lang="en-GB"/>
        </a:p>
      </dgm:t>
    </dgm:pt>
    <dgm:pt modelId="{040CC633-5301-48E8-9ACD-BF550F8D0ED7}" type="sibTrans" cxnId="{E44F67C7-F057-46F5-9F46-EA561EC2193E}">
      <dgm:prSet/>
      <dgm:spPr/>
      <dgm:t>
        <a:bodyPr/>
        <a:lstStyle/>
        <a:p>
          <a:endParaRPr lang="en-GB"/>
        </a:p>
      </dgm:t>
    </dgm:pt>
    <dgm:pt modelId="{C99142AB-C1FF-4D45-945F-194F9A482100}" type="pres">
      <dgm:prSet presAssocID="{721DC5F0-C020-4E82-96A7-C55D56549BF7}" presName="compositeShape" presStyleCnt="0">
        <dgm:presLayoutVars>
          <dgm:chMax val="7"/>
          <dgm:dir/>
          <dgm:resizeHandles val="exact"/>
        </dgm:presLayoutVars>
      </dgm:prSet>
      <dgm:spPr/>
    </dgm:pt>
    <dgm:pt modelId="{0DEB9F21-F78B-431E-93AE-181D0291980E}" type="pres">
      <dgm:prSet presAssocID="{FEBD4E4A-C374-4498-9683-6B2CA93E1C51}" presName="circ1" presStyleLbl="vennNode1" presStyleIdx="0" presStyleCnt="3"/>
      <dgm:spPr/>
    </dgm:pt>
    <dgm:pt modelId="{5CB69F7F-0EDF-4589-98EF-763D324EB2FF}" type="pres">
      <dgm:prSet presAssocID="{FEBD4E4A-C374-4498-9683-6B2CA93E1C5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461034-CF1B-4E33-882D-BCF962DFDAA7}" type="pres">
      <dgm:prSet presAssocID="{62A17EAB-43C7-497A-A00B-1D5BB4F9B346}" presName="circ2" presStyleLbl="vennNode1" presStyleIdx="1" presStyleCnt="3"/>
      <dgm:spPr/>
    </dgm:pt>
    <dgm:pt modelId="{25242ECD-A9C5-4626-8383-61677AE48BBF}" type="pres">
      <dgm:prSet presAssocID="{62A17EAB-43C7-497A-A00B-1D5BB4F9B34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1C2F35E-EC99-4110-B6A5-5ED093A780D3}" type="pres">
      <dgm:prSet presAssocID="{FF5E049C-915B-4AEB-9B45-4A97CF180884}" presName="circ3" presStyleLbl="vennNode1" presStyleIdx="2" presStyleCnt="3"/>
      <dgm:spPr/>
    </dgm:pt>
    <dgm:pt modelId="{E3341BBE-62A7-410F-AF6F-E4589439DE24}" type="pres">
      <dgm:prSet presAssocID="{FF5E049C-915B-4AEB-9B45-4A97CF18088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963BD1C-6FC8-4866-9556-5E4556351864}" type="presOf" srcId="{FEBD4E4A-C374-4498-9683-6B2CA93E1C51}" destId="{0DEB9F21-F78B-431E-93AE-181D0291980E}" srcOrd="0" destOrd="0" presId="urn:microsoft.com/office/officeart/2005/8/layout/venn1"/>
    <dgm:cxn modelId="{124CFA5E-4C38-4BE3-AA39-B9E4F4648A07}" srcId="{721DC5F0-C020-4E82-96A7-C55D56549BF7}" destId="{FEBD4E4A-C374-4498-9683-6B2CA93E1C51}" srcOrd="0" destOrd="0" parTransId="{64A467BC-4849-481E-A6CB-5A2CDB1B15DE}" sibTransId="{81E75394-E71E-420D-8FE9-7D9515717E88}"/>
    <dgm:cxn modelId="{A5188896-839E-49C5-9C6B-CD965344771F}" srcId="{721DC5F0-C020-4E82-96A7-C55D56549BF7}" destId="{62A17EAB-43C7-497A-A00B-1D5BB4F9B346}" srcOrd="1" destOrd="0" parTransId="{63446783-D3D1-4901-BAFA-C50BEC2CC053}" sibTransId="{4EB8212F-F98C-49CE-AAF2-7BCBD68BD87A}"/>
    <dgm:cxn modelId="{AE5CF8A6-766B-44CB-B450-33888645F988}" type="presOf" srcId="{FF5E049C-915B-4AEB-9B45-4A97CF180884}" destId="{E3341BBE-62A7-410F-AF6F-E4589439DE24}" srcOrd="1" destOrd="0" presId="urn:microsoft.com/office/officeart/2005/8/layout/venn1"/>
    <dgm:cxn modelId="{C324ABA7-9A2D-4079-9E79-B07133C868FD}" type="presOf" srcId="{62A17EAB-43C7-497A-A00B-1D5BB4F9B346}" destId="{25242ECD-A9C5-4626-8383-61677AE48BBF}" srcOrd="1" destOrd="0" presId="urn:microsoft.com/office/officeart/2005/8/layout/venn1"/>
    <dgm:cxn modelId="{E44F67C7-F057-46F5-9F46-EA561EC2193E}" srcId="{721DC5F0-C020-4E82-96A7-C55D56549BF7}" destId="{FF5E049C-915B-4AEB-9B45-4A97CF180884}" srcOrd="2" destOrd="0" parTransId="{8D76E805-4AB2-40C8-8902-9676C8414B3C}" sibTransId="{040CC633-5301-48E8-9ACD-BF550F8D0ED7}"/>
    <dgm:cxn modelId="{F274D5D3-E749-4FB4-84DF-C0434F50F3EE}" type="presOf" srcId="{FF5E049C-915B-4AEB-9B45-4A97CF180884}" destId="{01C2F35E-EC99-4110-B6A5-5ED093A780D3}" srcOrd="0" destOrd="0" presId="urn:microsoft.com/office/officeart/2005/8/layout/venn1"/>
    <dgm:cxn modelId="{19C06BDC-8179-48AA-9265-7858EC9F3D69}" type="presOf" srcId="{FEBD4E4A-C374-4498-9683-6B2CA93E1C51}" destId="{5CB69F7F-0EDF-4589-98EF-763D324EB2FF}" srcOrd="1" destOrd="0" presId="urn:microsoft.com/office/officeart/2005/8/layout/venn1"/>
    <dgm:cxn modelId="{1E7A9DE8-A3B2-4162-AEAB-A69BD5D683B4}" type="presOf" srcId="{62A17EAB-43C7-497A-A00B-1D5BB4F9B346}" destId="{A8461034-CF1B-4E33-882D-BCF962DFDAA7}" srcOrd="0" destOrd="0" presId="urn:microsoft.com/office/officeart/2005/8/layout/venn1"/>
    <dgm:cxn modelId="{0AB8B7FD-2380-40D0-A68B-55E31AE8B740}" type="presOf" srcId="{721DC5F0-C020-4E82-96A7-C55D56549BF7}" destId="{C99142AB-C1FF-4D45-945F-194F9A482100}" srcOrd="0" destOrd="0" presId="urn:microsoft.com/office/officeart/2005/8/layout/venn1"/>
    <dgm:cxn modelId="{54D7BD89-9FB3-49D7-B4BD-4A2895680DE9}" type="presParOf" srcId="{C99142AB-C1FF-4D45-945F-194F9A482100}" destId="{0DEB9F21-F78B-431E-93AE-181D0291980E}" srcOrd="0" destOrd="0" presId="urn:microsoft.com/office/officeart/2005/8/layout/venn1"/>
    <dgm:cxn modelId="{582E028D-8BF5-4BA3-AB25-725D47A14A01}" type="presParOf" srcId="{C99142AB-C1FF-4D45-945F-194F9A482100}" destId="{5CB69F7F-0EDF-4589-98EF-763D324EB2FF}" srcOrd="1" destOrd="0" presId="urn:microsoft.com/office/officeart/2005/8/layout/venn1"/>
    <dgm:cxn modelId="{A141D967-7E88-4743-8FBD-3ADC5152E8AC}" type="presParOf" srcId="{C99142AB-C1FF-4D45-945F-194F9A482100}" destId="{A8461034-CF1B-4E33-882D-BCF962DFDAA7}" srcOrd="2" destOrd="0" presId="urn:microsoft.com/office/officeart/2005/8/layout/venn1"/>
    <dgm:cxn modelId="{F21DB4BE-6D73-46CF-9C9A-F11BCD1A410A}" type="presParOf" srcId="{C99142AB-C1FF-4D45-945F-194F9A482100}" destId="{25242ECD-A9C5-4626-8383-61677AE48BBF}" srcOrd="3" destOrd="0" presId="urn:microsoft.com/office/officeart/2005/8/layout/venn1"/>
    <dgm:cxn modelId="{871176D8-CF48-42DC-889B-F07D3F59CEB3}" type="presParOf" srcId="{C99142AB-C1FF-4D45-945F-194F9A482100}" destId="{01C2F35E-EC99-4110-B6A5-5ED093A780D3}" srcOrd="4" destOrd="0" presId="urn:microsoft.com/office/officeart/2005/8/layout/venn1"/>
    <dgm:cxn modelId="{57E11FE4-070F-403F-9894-F3C684BDB3C3}" type="presParOf" srcId="{C99142AB-C1FF-4D45-945F-194F9A482100}" destId="{E3341BBE-62A7-410F-AF6F-E4589439DE2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2E8DB-DCA1-49D6-98AE-F3768706D4D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6D5B33C-64C0-4DE4-921C-939C73D98632}" type="pres">
      <dgm:prSet presAssocID="{A382E8DB-DCA1-49D6-98AE-F3768706D4D4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C3F0CF13-ADEB-4606-8ADC-9F3ADD2F665D}" type="presOf" srcId="{A382E8DB-DCA1-49D6-98AE-F3768706D4D4}" destId="{46D5B33C-64C0-4DE4-921C-939C73D9863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B9F21-F78B-431E-93AE-181D0291980E}">
      <dsp:nvSpPr>
        <dsp:cNvPr id="0" name=""/>
        <dsp:cNvSpPr/>
      </dsp:nvSpPr>
      <dsp:spPr>
        <a:xfrm>
          <a:off x="3157219" y="87700"/>
          <a:ext cx="4209626" cy="42096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Geography</a:t>
          </a:r>
        </a:p>
      </dsp:txBody>
      <dsp:txXfrm>
        <a:off x="3718503" y="824385"/>
        <a:ext cx="3087059" cy="1894331"/>
      </dsp:txXfrm>
    </dsp:sp>
    <dsp:sp modelId="{A8461034-CF1B-4E33-882D-BCF962DFDAA7}">
      <dsp:nvSpPr>
        <dsp:cNvPr id="0" name=""/>
        <dsp:cNvSpPr/>
      </dsp:nvSpPr>
      <dsp:spPr>
        <a:xfrm>
          <a:off x="4676193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7422166"/>
            <a:satOff val="-11983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Maths / Stats</a:t>
          </a:r>
        </a:p>
      </dsp:txBody>
      <dsp:txXfrm>
        <a:off x="5963637" y="3806203"/>
        <a:ext cx="2525775" cy="2315294"/>
      </dsp:txXfrm>
    </dsp:sp>
    <dsp:sp modelId="{01C2F35E-EC99-4110-B6A5-5ED093A780D3}">
      <dsp:nvSpPr>
        <dsp:cNvPr id="0" name=""/>
        <dsp:cNvSpPr/>
      </dsp:nvSpPr>
      <dsp:spPr>
        <a:xfrm>
          <a:off x="1638246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14844331"/>
            <a:satOff val="-23966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Computer Science</a:t>
          </a:r>
        </a:p>
      </dsp:txBody>
      <dsp:txXfrm>
        <a:off x="2034652" y="3806203"/>
        <a:ext cx="2525775" cy="231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archive.nationalarchives.gov.uk/20160111044551/http:/www.ons.gov.uk/ons/about-ons/business-transparency/freedom-of-information/what-can-i-request/previous-foi-requests/people-and-places/survey-response-rates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4" name="Shape 6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Source - </a:t>
            </a:r>
            <a:r>
              <a:rPr u="sng">
                <a:hlinkClick r:id="rId3"/>
              </a:rPr>
              <a:t>http://webarchive.nationalarchives.gov.uk/20160111044551/http://www.ons.gov.uk/ons/about-ons/business-transparency/freedom-of-information/what-can-i-request/previous-foi-requests/people-and-places/survey-response-rates/index.html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61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77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E728-CFCB-9F67-4DDE-361F10088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7340263" cy="39941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6933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3907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Geographic Data Science for Urban Analytics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57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35" y="2182954"/>
            <a:ext cx="8446500" cy="584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61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9" y="2034460"/>
            <a:ext cx="10990684" cy="617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7" y="2192318"/>
            <a:ext cx="11953808" cy="563725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7" y="2231950"/>
            <a:ext cx="10197708" cy="60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No bulk data but OGL"/>
          <p:cNvSpPr txBox="1"/>
          <p:nvPr/>
        </p:nvSpPr>
        <p:spPr>
          <a:xfrm>
            <a:off x="10247771" y="8738668"/>
            <a:ext cx="45653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 bulk data but OGL</a:t>
            </a:r>
          </a:p>
        </p:txBody>
      </p:sp>
      <p:sp>
        <p:nvSpPr>
          <p:cNvPr id="667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47" y="2080783"/>
            <a:ext cx="10042907" cy="6688919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71" name="Bulk &amp; API"/>
          <p:cNvSpPr txBox="1"/>
          <p:nvPr/>
        </p:nvSpPr>
        <p:spPr>
          <a:xfrm>
            <a:off x="11780451" y="8421211"/>
            <a:ext cx="230832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Bulk &amp; API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“enable anyone to exercise their right to view rating assessments in the compiled rating lists”…"/>
          <p:cNvSpPr txBox="1"/>
          <p:nvPr/>
        </p:nvSpPr>
        <p:spPr>
          <a:xfrm>
            <a:off x="7065088" y="2960480"/>
            <a:ext cx="7459239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“enable </a:t>
            </a:r>
            <a:r>
              <a:rPr sz="3900" b="1"/>
              <a:t>anyone</a:t>
            </a:r>
            <a:r>
              <a:rPr sz="3900"/>
              <a:t> to exercise their right to view rating assessments in the compiled rating lists”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900"/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 No aggregate statistics beyond those which are supplied by VOA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&gt;No OGL</a:t>
            </a:r>
          </a:p>
        </p:txBody>
      </p:sp>
      <p:sp>
        <p:nvSpPr>
          <p:cNvPr id="674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0" y="3037515"/>
            <a:ext cx="4125830" cy="412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-251150" y="-292101"/>
            <a:ext cx="18111424" cy="10160001"/>
          </a:xfrm>
          <a:prstGeom prst="rect">
            <a:avLst/>
          </a:prstGeom>
          <a:solidFill>
            <a:srgbClr val="000000">
              <a:alpha val="417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82" name="Urban Data &amp;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FFFF"/>
                </a:solidFill>
              </a:defRPr>
            </a:lvl1pPr>
          </a:lstStyle>
          <a:p>
            <a:r>
              <a:rPr dirty="0"/>
              <a:t>Urban Data</a:t>
            </a:r>
          </a:p>
        </p:txBody>
      </p:sp>
      <p:sp>
        <p:nvSpPr>
          <p:cNvPr id="183" name="Transactional data…"/>
          <p:cNvSpPr txBox="1">
            <a:spLocks noGrp="1"/>
          </p:cNvSpPr>
          <p:nvPr>
            <p:ph type="body" idx="1"/>
          </p:nvPr>
        </p:nvSpPr>
        <p:spPr>
          <a:xfrm>
            <a:off x="3120231" y="2590800"/>
            <a:ext cx="11099800" cy="566893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Transactional data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Consumers </a:t>
            </a:r>
            <a:r>
              <a:rPr lang="en-US" dirty="0"/>
              <a:t>of products and services from</a:t>
            </a:r>
            <a:r>
              <a:rPr dirty="0"/>
              <a:t> the private and public sectors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VGI - social media</a:t>
            </a:r>
          </a:p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Sensor technology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Mobile / dynamic / linked humans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IOT - urban contexts</a:t>
            </a:r>
          </a:p>
        </p:txBody>
      </p:sp>
      <p:sp>
        <p:nvSpPr>
          <p:cNvPr id="184" name="Times Square, NYC: Technology is integral to how cities can be managed and studied…"/>
          <p:cNvSpPr txBox="1"/>
          <p:nvPr/>
        </p:nvSpPr>
        <p:spPr>
          <a:xfrm>
            <a:off x="8230852" y="8539412"/>
            <a:ext cx="6977872" cy="101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Times Square, NYC: Technology is integral to how cities can be managed and studied </a:t>
            </a:r>
          </a:p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Source: Photograph by </a:t>
            </a:r>
            <a:r>
              <a:rPr sz="1400" dirty="0" err="1"/>
              <a:t>Aurelien</a:t>
            </a:r>
            <a:r>
              <a:rPr sz="1400" dirty="0"/>
              <a:t> </a:t>
            </a:r>
            <a:r>
              <a:rPr sz="1400" dirty="0" err="1"/>
              <a:t>Guichard</a:t>
            </a:r>
            <a:r>
              <a:rPr sz="1400" dirty="0"/>
              <a:t> CC BY-SA (Flickr)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874377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 &amp; GDS</a:t>
            </a:r>
            <a:endParaRPr dirty="0"/>
          </a:p>
        </p:txBody>
      </p:sp>
      <p:sp>
        <p:nvSpPr>
          <p:cNvPr id="187" name="Data"/>
          <p:cNvSpPr txBox="1"/>
          <p:nvPr/>
        </p:nvSpPr>
        <p:spPr>
          <a:xfrm>
            <a:off x="3389029" y="4548506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89" name="Information"/>
          <p:cNvSpPr txBox="1"/>
          <p:nvPr/>
        </p:nvSpPr>
        <p:spPr>
          <a:xfrm>
            <a:off x="11359121" y="4548506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190" name="Analysis"/>
          <p:cNvSpPr txBox="1"/>
          <p:nvPr/>
        </p:nvSpPr>
        <p:spPr>
          <a:xfrm>
            <a:off x="7356682" y="4548506"/>
            <a:ext cx="105317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GB" dirty="0"/>
              <a:t>GDS</a:t>
            </a:r>
            <a:endParaRPr dirty="0"/>
          </a:p>
        </p:txBody>
      </p:sp>
      <p:sp>
        <p:nvSpPr>
          <p:cNvPr id="191" name="Arrow 10"/>
          <p:cNvSpPr/>
          <p:nvPr/>
        </p:nvSpPr>
        <p:spPr>
          <a:xfrm>
            <a:off x="5035784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92" name="Arrow 10"/>
          <p:cNvSpPr/>
          <p:nvPr/>
        </p:nvSpPr>
        <p:spPr>
          <a:xfrm>
            <a:off x="9344625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grpSp>
        <p:nvGrpSpPr>
          <p:cNvPr id="207" name="Group"/>
          <p:cNvGrpSpPr/>
          <p:nvPr/>
        </p:nvGrpSpPr>
        <p:grpSpPr>
          <a:xfrm>
            <a:off x="2746562" y="3057791"/>
            <a:ext cx="11557557" cy="6251555"/>
            <a:chOff x="-1" y="-4445"/>
            <a:chExt cx="11557556" cy="6251554"/>
          </a:xfrm>
        </p:grpSpPr>
        <p:grpSp>
          <p:nvGrpSpPr>
            <p:cNvPr id="195" name="Group"/>
            <p:cNvGrpSpPr/>
            <p:nvPr/>
          </p:nvGrpSpPr>
          <p:grpSpPr>
            <a:xfrm>
              <a:off x="34805" y="-4445"/>
              <a:ext cx="11522750" cy="2781731"/>
              <a:chOff x="0" y="-101335"/>
              <a:chExt cx="11522748" cy="2781730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754956"/>
                <a:ext cx="11522748" cy="1925439"/>
              </a:xfrm>
              <a:prstGeom prst="roundRect">
                <a:avLst>
                  <a:gd name="adj" fmla="val 16820"/>
                </a:avLst>
              </a:prstGeom>
              <a:noFill/>
              <a:ln w="63500" cap="flat">
                <a:solidFill>
                  <a:schemeClr val="accent1">
                    <a:hueOff val="203473"/>
                    <a:lumOff val="-13814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  <a:endParaRPr sz="2600"/>
              </a:p>
            </p:txBody>
          </p:sp>
          <p:sp>
            <p:nvSpPr>
              <p:cNvPr id="194" name="Social / Political / Ethical / Legal Context"/>
              <p:cNvSpPr txBox="1"/>
              <p:nvPr/>
            </p:nvSpPr>
            <p:spPr>
              <a:xfrm>
                <a:off x="2714254" y="-101335"/>
                <a:ext cx="8000585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53585F"/>
                    </a:solidFill>
                  </a:defRPr>
                </a:lvl1pPr>
              </a:lstStyle>
              <a:p>
                <a:r>
                  <a:t>Social / Political / Ethical / Legal Context</a:t>
                </a:r>
              </a:p>
            </p:txBody>
          </p:sp>
        </p:grpSp>
        <p:sp>
          <p:nvSpPr>
            <p:cNvPr id="196" name="Man"/>
            <p:cNvSpPr/>
            <p:nvPr/>
          </p:nvSpPr>
          <p:spPr>
            <a:xfrm>
              <a:off x="6321227" y="4132867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7" name="Woman"/>
            <p:cNvSpPr/>
            <p:nvPr/>
          </p:nvSpPr>
          <p:spPr>
            <a:xfrm>
              <a:off x="3505904" y="4598644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8" name="Man"/>
            <p:cNvSpPr/>
            <p:nvPr/>
          </p:nvSpPr>
          <p:spPr>
            <a:xfrm>
              <a:off x="9887824" y="4391740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9" name="Woman"/>
            <p:cNvSpPr/>
            <p:nvPr/>
          </p:nvSpPr>
          <p:spPr>
            <a:xfrm>
              <a:off x="7411163" y="4714370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0" name="Man"/>
            <p:cNvSpPr/>
            <p:nvPr/>
          </p:nvSpPr>
          <p:spPr>
            <a:xfrm>
              <a:off x="8104526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1" name="Woman"/>
            <p:cNvSpPr/>
            <p:nvPr/>
          </p:nvSpPr>
          <p:spPr>
            <a:xfrm>
              <a:off x="4830573" y="2921764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2" name="Man"/>
            <p:cNvSpPr/>
            <p:nvPr/>
          </p:nvSpPr>
          <p:spPr>
            <a:xfrm>
              <a:off x="4953323" y="4598982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3" name="Woman"/>
            <p:cNvSpPr/>
            <p:nvPr/>
          </p:nvSpPr>
          <p:spPr>
            <a:xfrm>
              <a:off x="1377314" y="3758931"/>
              <a:ext cx="612264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4" name="Man"/>
            <p:cNvSpPr/>
            <p:nvPr/>
          </p:nvSpPr>
          <p:spPr>
            <a:xfrm>
              <a:off x="2754629" y="2922101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5" name="Woman"/>
            <p:cNvSpPr/>
            <p:nvPr/>
          </p:nvSpPr>
          <p:spPr>
            <a:xfrm>
              <a:off x="-1" y="2808726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6" name="Man"/>
            <p:cNvSpPr/>
            <p:nvPr/>
          </p:nvSpPr>
          <p:spPr>
            <a:xfrm>
              <a:off x="10921318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</p:grpSp>
    </p:spTree>
    <p:extLst>
      <p:ext uri="{BB962C8B-B14F-4D97-AF65-F5344CB8AC3E}">
        <p14:creationId xmlns:p14="http://schemas.microsoft.com/office/powerpoint/2010/main" val="37782937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 Science - School of Electrical Engineering, Electronics and Computer  Science - University of Liverpool">
            <a:extLst>
              <a:ext uri="{FF2B5EF4-FFF2-40B4-BE49-F238E27FC236}">
                <a16:creationId xmlns:a16="http://schemas.microsoft.com/office/drawing/2014/main" id="{2E37D1D6-22A1-1C3C-A65A-103F55D58934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38674" y="31057"/>
            <a:ext cx="15866523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269620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08C6-A73A-483C-B12F-08A52D58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1253-4903-441E-8A23-E9F7E760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1"/>
            <a:ext cx="11099800" cy="5724525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b="1" i="1" dirty="0"/>
              <a:t>processors</a:t>
            </a:r>
            <a:r>
              <a:rPr lang="en-US" dirty="0"/>
              <a:t> (brokers)</a:t>
            </a:r>
            <a:endParaRPr lang="en-GB" dirty="0"/>
          </a:p>
          <a:p>
            <a:pPr lvl="1"/>
            <a:r>
              <a:rPr lang="en-US" dirty="0"/>
              <a:t>P</a:t>
            </a:r>
            <a:r>
              <a:rPr lang="en-GB" dirty="0" err="1"/>
              <a:t>urchased</a:t>
            </a:r>
            <a:r>
              <a:rPr lang="en-GB" dirty="0"/>
              <a:t>, but licenses allow reuse</a:t>
            </a:r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en-GB" b="1" i="1" dirty="0"/>
              <a:t>controllers</a:t>
            </a:r>
            <a:r>
              <a:rPr lang="en-GB" dirty="0"/>
              <a:t> (generators)</a:t>
            </a:r>
          </a:p>
          <a:p>
            <a:pPr lvl="1"/>
            <a:r>
              <a:rPr lang="en-GB" dirty="0"/>
              <a:t>Free or Ingestion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93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Understanding Urban Environments &amp; Urban Analytics</a:t>
            </a:r>
          </a:p>
          <a:p>
            <a:pPr lvl="1"/>
            <a:r>
              <a:rPr lang="en-GB" dirty="0"/>
              <a:t>Geographic Data Science</a:t>
            </a:r>
          </a:p>
          <a:p>
            <a:pPr lvl="1"/>
            <a:r>
              <a:rPr lang="en-GB" dirty="0"/>
              <a:t>Geographic Data Science Case Studies</a:t>
            </a:r>
          </a:p>
          <a:p>
            <a:pPr lvl="2"/>
            <a:r>
              <a:rPr lang="en-GB" dirty="0"/>
              <a:t>Neighbourhood Context from Space</a:t>
            </a:r>
          </a:p>
          <a:p>
            <a:pPr lvl="2"/>
            <a:r>
              <a:rPr lang="en-GB" dirty="0"/>
              <a:t>Video Analytics and Health</a:t>
            </a:r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4F4FCB-97AF-4204-BD77-F3A0397A24C6}"/>
              </a:ext>
            </a:extLst>
          </p:cNvPr>
          <p:cNvGraphicFramePr>
            <a:graphicFrameLocks noGrp="1"/>
          </p:cNvGraphicFramePr>
          <p:nvPr/>
        </p:nvGraphicFramePr>
        <p:xfrm>
          <a:off x="3417358" y="3735122"/>
          <a:ext cx="10505547" cy="36576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93637">
                  <a:extLst>
                    <a:ext uri="{9D8B030D-6E8A-4147-A177-3AD203B41FA5}">
                      <a16:colId xmlns:a16="http://schemas.microsoft.com/office/drawing/2014/main" val="573429088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48742789"/>
                    </a:ext>
                  </a:extLst>
                </a:gridCol>
                <a:gridCol w="4482835">
                  <a:extLst>
                    <a:ext uri="{9D8B030D-6E8A-4147-A177-3AD203B41FA5}">
                      <a16:colId xmlns:a16="http://schemas.microsoft.com/office/drawing/2014/main" val="3202888693"/>
                    </a:ext>
                  </a:extLst>
                </a:gridCol>
              </a:tblGrid>
              <a:tr h="34325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Benefits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4678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Brokers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Can be expensive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Data lineage difficult to audit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Simple to acquire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25790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Owners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Requires trust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Investment of time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Most valuable to social science research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Better audit culture on operational data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Often “Free”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3015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4FEDB43-350E-40A1-B545-41DB61C2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099800" cy="2159000"/>
          </a:xfrm>
        </p:spPr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5271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108108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Private sector organizations sharing their data for the public good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A778E-6504-472A-81BB-414D9BCE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802" y="4148934"/>
            <a:ext cx="3803278" cy="429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6DD50-62D7-438D-B365-F22842EF6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1" y="5986835"/>
            <a:ext cx="1590304" cy="159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C5FD2-818B-4B38-9120-86D4EB0C44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12" y="4288633"/>
            <a:ext cx="5577145" cy="4014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37426-5151-4D8F-A704-1EBD1FF03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553" y="3692528"/>
            <a:ext cx="3021087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68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58816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Corporate responsibility</a:t>
            </a:r>
          </a:p>
          <a:p>
            <a:pPr lvl="1"/>
            <a:r>
              <a:rPr lang="en-US" dirty="0"/>
              <a:t>B</a:t>
            </a:r>
            <a:r>
              <a:rPr lang="en-GB" dirty="0"/>
              <a:t>rand building / reputation protection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trategic</a:t>
            </a:r>
            <a:r>
              <a:rPr lang="en-GB" dirty="0"/>
              <a:t> – recruitment</a:t>
            </a:r>
          </a:p>
          <a:p>
            <a:pPr lvl="1"/>
            <a:r>
              <a:rPr lang="en-US" dirty="0"/>
              <a:t>Part of a business model (selling data)</a:t>
            </a:r>
          </a:p>
          <a:p>
            <a:pPr lvl="1"/>
            <a:r>
              <a:rPr lang="en-US" dirty="0"/>
              <a:t>New markets? Low cost R&amp;D?</a:t>
            </a:r>
          </a:p>
        </p:txBody>
      </p:sp>
    </p:spTree>
    <p:extLst>
      <p:ext uri="{BB962C8B-B14F-4D97-AF65-F5344CB8AC3E}">
        <p14:creationId xmlns:p14="http://schemas.microsoft.com/office/powerpoint/2010/main" val="4150147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3000376"/>
            <a:ext cx="11099800" cy="5876925"/>
          </a:xfrm>
        </p:spPr>
        <p:txBody>
          <a:bodyPr>
            <a:normAutofit lnSpcReduction="10000"/>
          </a:bodyPr>
          <a:lstStyle/>
          <a:p>
            <a:pPr marL="6224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Business releasing anonymous data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Openly – e.g. Kaggle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NDA – with each research user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On site access (or via VPN) under NDA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Aggregated data or statistics through an API or website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Really this is information not data…</a:t>
            </a:r>
          </a:p>
          <a:p>
            <a:pPr marL="324000" lvl="1">
              <a:spcBef>
                <a:spcPts val="3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439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43176"/>
            <a:ext cx="11099800" cy="5729288"/>
          </a:xfrm>
        </p:spPr>
        <p:txBody>
          <a:bodyPr>
            <a:normAutofit fontScale="92500" lnSpcReduction="20000"/>
          </a:bodyPr>
          <a:lstStyle/>
          <a:p>
            <a:pPr marL="324000" lvl="1">
              <a:spcBef>
                <a:spcPts val="3000"/>
              </a:spcBef>
            </a:pPr>
            <a:r>
              <a:rPr lang="en-US" dirty="0"/>
              <a:t>Constraints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Companies are very busy (time = money)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Data Science shortages (massive issue!!)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Risk adverse (data breach)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Reputation damage; jail!!!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Who do you ask to get access to data?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Is access egalitarian?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7379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onsumer Data Research Cen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Consumer Data Research Centre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82" y="2619532"/>
            <a:ext cx="6675253" cy="515022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https://www.cdrc.ac.uk"/>
          <p:cNvSpPr txBox="1"/>
          <p:nvPr/>
        </p:nvSpPr>
        <p:spPr>
          <a:xfrm>
            <a:off x="9137957" y="8488701"/>
            <a:ext cx="46839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https://www.cdrc.ac.uk</a:t>
            </a:r>
          </a:p>
        </p:txBody>
      </p:sp>
    </p:spTree>
    <p:extLst>
      <p:ext uri="{BB962C8B-B14F-4D97-AF65-F5344CB8AC3E}">
        <p14:creationId xmlns:p14="http://schemas.microsoft.com/office/powerpoint/2010/main" val="1636960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9A40F32-571A-AE12-BFD3-16BBEB9125FF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293790" y="31057"/>
            <a:ext cx="15956292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GDS</a:t>
            </a:r>
          </a:p>
        </p:txBody>
      </p:sp>
    </p:spTree>
    <p:extLst>
      <p:ext uri="{BB962C8B-B14F-4D97-AF65-F5344CB8AC3E}">
        <p14:creationId xmlns:p14="http://schemas.microsoft.com/office/powerpoint/2010/main" val="25910452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EEF6A-5591-9C53-C342-596F7636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D22FF-9B00-6211-A344-917DDD941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12" y="2260600"/>
            <a:ext cx="15179838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774D8-E904-FB69-F8EF-90934C634B09}"/>
              </a:ext>
            </a:extLst>
          </p:cNvPr>
          <p:cNvSpPr txBox="1"/>
          <p:nvPr/>
        </p:nvSpPr>
        <p:spPr>
          <a:xfrm>
            <a:off x="12464134" y="2244770"/>
            <a:ext cx="41052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Science (Google Trends)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B0C7B-9FFB-0987-7202-946B1C19EFE2}"/>
              </a:ext>
            </a:extLst>
          </p:cNvPr>
          <p:cNvSpPr txBox="1"/>
          <p:nvPr/>
        </p:nvSpPr>
        <p:spPr>
          <a:xfrm>
            <a:off x="8089544" y="6903536"/>
            <a:ext cx="81705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Large increase in web generated data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Platforms to support their analysis</a:t>
            </a:r>
          </a:p>
        </p:txBody>
      </p:sp>
    </p:spTree>
    <p:extLst>
      <p:ext uri="{BB962C8B-B14F-4D97-AF65-F5344CB8AC3E}">
        <p14:creationId xmlns:p14="http://schemas.microsoft.com/office/powerpoint/2010/main" val="10121210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73D2-BCFB-6576-ABE4-5697F1BB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D8C0A-63B8-2DF5-60DD-9B7181A98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6" y="4689688"/>
            <a:ext cx="3803330" cy="285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DE759-6837-E8D1-F5DD-A80D6D31A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27" y="862970"/>
            <a:ext cx="6750877" cy="513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32DAF-7F5D-BF44-425C-187ECE453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2" y="963411"/>
            <a:ext cx="5100012" cy="3133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323D9F-A204-8FF7-1A84-77BC5A77A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60" y="737125"/>
            <a:ext cx="5561701" cy="4139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15D9E-3F04-680D-C94C-0A9921B4E4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99" y="4241800"/>
            <a:ext cx="3607930" cy="2726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1CCA9-C1B0-AD90-EDD5-3036A682A1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28" y="6119615"/>
            <a:ext cx="4157001" cy="3158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3DF1D6-4EF7-EDD9-80F0-D1756591E3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9" y="5475747"/>
            <a:ext cx="5030480" cy="38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11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3F38-2176-061F-5225-F2E6933A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Data Science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E70C4A-70F2-AEFC-C124-04EFC15A8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771107"/>
              </p:ext>
            </p:extLst>
          </p:nvPr>
        </p:nvGraphicFramePr>
        <p:xfrm>
          <a:off x="2595298" y="2065689"/>
          <a:ext cx="10524066" cy="7016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B2CC96F-B4D8-B238-0F02-F24521EEC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260" y="2201157"/>
            <a:ext cx="4286470" cy="625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83F40C-3898-764D-220F-6C20E0109BC5}"/>
              </a:ext>
            </a:extLst>
          </p:cNvPr>
          <p:cNvSpPr txBox="1"/>
          <p:nvPr/>
        </p:nvSpPr>
        <p:spPr>
          <a:xfrm>
            <a:off x="12153260" y="8903187"/>
            <a:ext cx="514916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https://doi.org/10.1111/gean.12194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17BB1-E494-5B28-7C17-89C46047A0CA}"/>
              </a:ext>
            </a:extLst>
          </p:cNvPr>
          <p:cNvSpPr txBox="1"/>
          <p:nvPr/>
        </p:nvSpPr>
        <p:spPr>
          <a:xfrm>
            <a:off x="362036" y="1896408"/>
            <a:ext cx="446652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Many problems in Data Science are spatial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 and careful coupling and assimilation of the connected fields of Geography with Data Science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9522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</a:t>
            </a:r>
            <a:endParaRPr dirty="0"/>
          </a:p>
        </p:txBody>
      </p:sp>
      <p:sp>
        <p:nvSpPr>
          <p:cNvPr id="23" name="Data">
            <a:extLst>
              <a:ext uri="{FF2B5EF4-FFF2-40B4-BE49-F238E27FC236}">
                <a16:creationId xmlns:a16="http://schemas.microsoft.com/office/drawing/2014/main" id="{4BEFBCB4-B672-46B0-A7D3-D9F261F5333D}"/>
              </a:ext>
            </a:extLst>
          </p:cNvPr>
          <p:cNvSpPr txBox="1"/>
          <p:nvPr/>
        </p:nvSpPr>
        <p:spPr>
          <a:xfrm>
            <a:off x="3136002" y="3198677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24" name="Information">
            <a:extLst>
              <a:ext uri="{FF2B5EF4-FFF2-40B4-BE49-F238E27FC236}">
                <a16:creationId xmlns:a16="http://schemas.microsoft.com/office/drawing/2014/main" id="{CD5083BC-FD91-4D6B-93EE-A6585897737E}"/>
              </a:ext>
            </a:extLst>
          </p:cNvPr>
          <p:cNvSpPr txBox="1"/>
          <p:nvPr/>
        </p:nvSpPr>
        <p:spPr>
          <a:xfrm>
            <a:off x="11106094" y="3198677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25" name="Analysis">
            <a:extLst>
              <a:ext uri="{FF2B5EF4-FFF2-40B4-BE49-F238E27FC236}">
                <a16:creationId xmlns:a16="http://schemas.microsoft.com/office/drawing/2014/main" id="{59261678-AE6E-44E9-A59D-E506DCB06107}"/>
              </a:ext>
            </a:extLst>
          </p:cNvPr>
          <p:cNvSpPr txBox="1"/>
          <p:nvPr/>
        </p:nvSpPr>
        <p:spPr>
          <a:xfrm>
            <a:off x="6768627" y="3198677"/>
            <a:ext cx="17232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26" name="Arrow 10">
            <a:extLst>
              <a:ext uri="{FF2B5EF4-FFF2-40B4-BE49-F238E27FC236}">
                <a16:creationId xmlns:a16="http://schemas.microsoft.com/office/drawing/2014/main" id="{1412E8E2-4928-44BB-8A22-956616C9CE1D}"/>
              </a:ext>
            </a:extLst>
          </p:cNvPr>
          <p:cNvSpPr/>
          <p:nvPr/>
        </p:nvSpPr>
        <p:spPr>
          <a:xfrm>
            <a:off x="4782757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27" name="Arrow 10">
            <a:extLst>
              <a:ext uri="{FF2B5EF4-FFF2-40B4-BE49-F238E27FC236}">
                <a16:creationId xmlns:a16="http://schemas.microsoft.com/office/drawing/2014/main" id="{F86120DD-EFBA-4BCB-97A6-A0C1682D4D76}"/>
              </a:ext>
            </a:extLst>
          </p:cNvPr>
          <p:cNvSpPr/>
          <p:nvPr/>
        </p:nvSpPr>
        <p:spPr>
          <a:xfrm>
            <a:off x="9091598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198B138A-7E3F-4E0C-AB11-4493673F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52" y="4225454"/>
            <a:ext cx="6080935" cy="33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7A172F43-C9BA-45AD-A4DB-A573215C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0132" y="4225455"/>
            <a:ext cx="6080933" cy="33546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5" name="Rectangle 3">
            <a:extLst>
              <a:ext uri="{FF2B5EF4-FFF2-40B4-BE49-F238E27FC236}">
                <a16:creationId xmlns:a16="http://schemas.microsoft.com/office/drawing/2014/main" id="{17AEF1DD-FB3B-47D0-92B3-0852FEC51BBE}"/>
              </a:ext>
            </a:extLst>
          </p:cNvPr>
          <p:cNvSpPr>
            <a:spLocks/>
          </p:cNvSpPr>
          <p:nvPr/>
        </p:nvSpPr>
        <p:spPr bwMode="auto">
          <a:xfrm>
            <a:off x="6906826" y="7714986"/>
            <a:ext cx="5440680" cy="193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Description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BLACK: Lowest class. Vicious, semi-criminal.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DARK BLUE: Very poor, casual. Chronic want.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LIGHT BLUE: Poor. 18s. to 21s. a week for a moderate family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PURPLE: Mixed. Some comfortable others poor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PINK: Fairly comfortable. Good ordinary earnings.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RED: Middle class. Well-to-do.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YELLOW: Upper-middle and Upper classes. Wealthy.</a:t>
            </a:r>
          </a:p>
          <a:p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5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BAF30-7703-98BB-C406-EF68B10EC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320170"/>
            <a:ext cx="5666889" cy="44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2E550-31AE-6C28-8890-FFFC3D9C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" y="182960"/>
            <a:ext cx="4571071" cy="3773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38332-8151-C197-9858-0699146B4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057" y="5392917"/>
            <a:ext cx="5306543" cy="3954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12905-592A-8AA8-440E-B37DC69B8B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17" y="4770150"/>
            <a:ext cx="4439883" cy="3426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9EFAE-BD59-ECD3-A245-DF3F72DD8E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60" y="1557297"/>
            <a:ext cx="5641600" cy="36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0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D81AA70-F653-E49C-A24B-4CFE8517C6D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63198" y="1185219"/>
            <a:ext cx="16376278" cy="702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Insight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28A167-2098-C2BF-8EFE-938E61A3A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770208"/>
              </p:ext>
            </p:extLst>
          </p:nvPr>
        </p:nvGraphicFramePr>
        <p:xfrm>
          <a:off x="2890044" y="1023408"/>
          <a:ext cx="11560175" cy="770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6164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17FE3-0FFF-1690-DCAA-F774293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Neighbourhood Context from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71232-7C3F-C4B0-93E4-1F153339CBA1}"/>
              </a:ext>
            </a:extLst>
          </p:cNvPr>
          <p:cNvSpPr txBox="1"/>
          <p:nvPr/>
        </p:nvSpPr>
        <p:spPr>
          <a:xfrm>
            <a:off x="9753599" y="8975636"/>
            <a:ext cx="74422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https://doi.org/10.1016/j.compenvurbsys.2022.101802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DC53-AD92-01AA-B1A6-F3047005D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195189"/>
            <a:ext cx="8487832" cy="6559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34DF9-84C8-DC62-EE43-6FBE2AC4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71" y="2195189"/>
            <a:ext cx="4487043" cy="60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60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77CD-C2C5-0381-8CBC-009A47E5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of Context…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9B98863-4129-5E7F-2A2A-75ED7FB96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27" y="3149600"/>
            <a:ext cx="3973998" cy="4227412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202CE66-0D99-9B7C-8C52-4A5777712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3" y="3062388"/>
            <a:ext cx="4447467" cy="417661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324B2E9-A535-8CC5-6731-0BB6D28AC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64" y="3149600"/>
            <a:ext cx="4599741" cy="40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08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FE62-49D8-1EF3-5DD8-31E45DF1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Localised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31813-1FBC-A6B0-A03A-65A40E80C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55" y="2497666"/>
            <a:ext cx="7765856" cy="523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B0517-5DF2-FD66-5584-3E2DA2041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2556934"/>
            <a:ext cx="6006823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E49A9-62FD-5028-3831-347F14FE0B83}"/>
              </a:ext>
            </a:extLst>
          </p:cNvPr>
          <p:cNvSpPr/>
          <p:nvPr/>
        </p:nvSpPr>
        <p:spPr>
          <a:xfrm>
            <a:off x="12541749" y="5054600"/>
            <a:ext cx="360785" cy="304801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05B69-8C6C-7C6B-805A-DE1B4EFC8AB6}"/>
              </a:ext>
            </a:extLst>
          </p:cNvPr>
          <p:cNvCxnSpPr/>
          <p:nvPr/>
        </p:nvCxnSpPr>
        <p:spPr>
          <a:xfrm flipH="1" flipV="1">
            <a:off x="7628469" y="4614333"/>
            <a:ext cx="4868333" cy="592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649F9D-4D24-8E87-9968-82BE92A21D8E}"/>
              </a:ext>
            </a:extLst>
          </p:cNvPr>
          <p:cNvSpPr txBox="1"/>
          <p:nvPr/>
        </p:nvSpPr>
        <p:spPr>
          <a:xfrm>
            <a:off x="10062635" y="7730066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Sentinel 2 (R,G,B,NIR)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77A4E-32BC-4CC0-DD47-1151A84886A2}"/>
              </a:ext>
            </a:extLst>
          </p:cNvPr>
          <p:cNvSpPr txBox="1"/>
          <p:nvPr/>
        </p:nvSpPr>
        <p:spPr>
          <a:xfrm>
            <a:off x="775529" y="7550834"/>
            <a:ext cx="642960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Unit Postcodes (1.7m)</a:t>
            </a:r>
          </a:p>
        </p:txBody>
      </p:sp>
    </p:spTree>
    <p:extLst>
      <p:ext uri="{BB962C8B-B14F-4D97-AF65-F5344CB8AC3E}">
        <p14:creationId xmlns:p14="http://schemas.microsoft.com/office/powerpoint/2010/main" val="106395148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335F-05C3-FACF-4883-8734620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Buffer on Each Postcode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DB4F75-7DD3-73B4-747F-DC2E1CDD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0867" y="2590800"/>
            <a:ext cx="8289357" cy="62865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160m Square Buffer</a:t>
            </a:r>
          </a:p>
          <a:p>
            <a:pPr lvl="1"/>
            <a:r>
              <a:rPr lang="en-GB" dirty="0"/>
              <a:t>10m Resolution Data (16 pixels)</a:t>
            </a:r>
          </a:p>
          <a:p>
            <a:pPr lvl="1"/>
            <a:r>
              <a:rPr lang="en-GB" dirty="0"/>
              <a:t>Closest to the median unit postcode area (</a:t>
            </a:r>
            <a:r>
              <a:rPr lang="en-GB" dirty="0" err="1"/>
              <a:t>voroni</a:t>
            </a:r>
            <a:r>
              <a:rPr lang="en-GB" dirty="0"/>
              <a:t> polygons)</a:t>
            </a:r>
          </a:p>
          <a:p>
            <a:r>
              <a:rPr lang="en-US" dirty="0"/>
              <a:t>7th April to 21st September 2020</a:t>
            </a:r>
          </a:p>
          <a:p>
            <a:pPr lvl="1"/>
            <a:r>
              <a:rPr lang="en-US" dirty="0"/>
              <a:t>From swaths where the ESA metadata described 10% or less cloud cover</a:t>
            </a:r>
          </a:p>
          <a:p>
            <a:pPr lvl="1"/>
            <a:r>
              <a:rPr lang="en-US" dirty="0"/>
              <a:t>Each buffer checked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4B1FE-FF05-207D-6EBB-AA80F188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BE4F6-386A-7702-A83E-DF3F82ED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C5B9-463B-AA82-6ED4-1A4BC47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5D52-CE94-549E-8C5A-F6E44998B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57" y="2689819"/>
            <a:ext cx="11043043" cy="57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25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67C0-9809-DA0E-86BB-56325516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F48E9-3EC1-7E5C-2E32-7D312E10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7400" y="2590800"/>
            <a:ext cx="7662824" cy="628650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GPU (NVIDIA RTX8000)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en-GB" dirty="0"/>
              <a:t>TensorFlow</a:t>
            </a:r>
            <a:endParaRPr lang="fr-FR" dirty="0"/>
          </a:p>
          <a:p>
            <a:pPr lvl="1"/>
            <a:r>
              <a:rPr lang="en-US" dirty="0"/>
              <a:t>A separate tensor (multidimensional array) for each postcode composed of four dimensions (Near Infra Red–NIR, Red, Green, Blue)</a:t>
            </a:r>
          </a:p>
          <a:p>
            <a:pPr lvl="1"/>
            <a:r>
              <a:rPr lang="en-US" dirty="0"/>
              <a:t>Convolutional Neural Network (CNN) to derive a set of discriminative features that retain the information contained in the satellite data but effectively compress its dimensionality.</a:t>
            </a:r>
          </a:p>
          <a:p>
            <a:pPr lvl="1"/>
            <a:r>
              <a:rPr lang="en-US" dirty="0"/>
              <a:t>Only keep the encoding phase (64 variables)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D8A62-CB50-3649-F817-5213E583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3" y="3001806"/>
            <a:ext cx="7435737" cy="374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BD6A2-18F9-727A-5D5D-F3C2F0BECA40}"/>
              </a:ext>
            </a:extLst>
          </p:cNvPr>
          <p:cNvSpPr txBox="1"/>
          <p:nvPr/>
        </p:nvSpPr>
        <p:spPr>
          <a:xfrm>
            <a:off x="587209" y="715623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46C7D-4A88-0741-6D76-761C2FA8C7CF}"/>
              </a:ext>
            </a:extLst>
          </p:cNvPr>
          <p:cNvSpPr txBox="1"/>
          <p:nvPr/>
        </p:nvSpPr>
        <p:spPr>
          <a:xfrm>
            <a:off x="4176083" y="7156238"/>
            <a:ext cx="6155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B9B3DD-2C8C-B14F-ED7F-7CB61C3EE79D}"/>
              </a:ext>
            </a:extLst>
          </p:cNvPr>
          <p:cNvCxnSpPr/>
          <p:nvPr/>
        </p:nvCxnSpPr>
        <p:spPr>
          <a:xfrm>
            <a:off x="1972733" y="7484533"/>
            <a:ext cx="198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FB2659-B44D-D521-E9E0-C60A0949FF07}"/>
              </a:ext>
            </a:extLst>
          </p:cNvPr>
          <p:cNvSpPr txBox="1"/>
          <p:nvPr/>
        </p:nvSpPr>
        <p:spPr>
          <a:xfrm flipH="1">
            <a:off x="393699" y="7728635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(16X16X4)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D307B-F1D2-669E-FF53-D6FC46C0C06E}"/>
              </a:ext>
            </a:extLst>
          </p:cNvPr>
          <p:cNvSpPr txBox="1"/>
          <p:nvPr/>
        </p:nvSpPr>
        <p:spPr>
          <a:xfrm flipH="1">
            <a:off x="3726093" y="7690907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(8X8X1)</a:t>
            </a:r>
          </a:p>
        </p:txBody>
      </p:sp>
    </p:spTree>
    <p:extLst>
      <p:ext uri="{BB962C8B-B14F-4D97-AF65-F5344CB8AC3E}">
        <p14:creationId xmlns:p14="http://schemas.microsoft.com/office/powerpoint/2010/main" val="40650121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265B-C1AA-B941-6EC1-A3045186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Clusters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6C8DE7-227A-D3D7-FC5D-CB40A9CC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863" y="2590800"/>
            <a:ext cx="7772361" cy="6286500"/>
          </a:xfrm>
        </p:spPr>
        <p:txBody>
          <a:bodyPr/>
          <a:lstStyle/>
          <a:p>
            <a:r>
              <a:rPr lang="en-US" dirty="0"/>
              <a:t>K-Means – postcodes with similar values</a:t>
            </a:r>
          </a:p>
          <a:p>
            <a:r>
              <a:rPr lang="en-US" dirty="0"/>
              <a:t>Searched the feature space of its input data (1,710,715 × 64)</a:t>
            </a:r>
          </a:p>
          <a:p>
            <a:r>
              <a:rPr lang="en-US" dirty="0"/>
              <a:t>10,000 runs</a:t>
            </a:r>
          </a:p>
          <a:p>
            <a:r>
              <a:rPr lang="en-US" dirty="0"/>
              <a:t>K=7 Selected</a:t>
            </a:r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2D4481-40E7-F6AD-20BD-66764816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504898"/>
            <a:ext cx="6951133" cy="571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C12E7-B8BC-590F-9094-D4C519200148}"/>
              </a:ext>
            </a:extLst>
          </p:cNvPr>
          <p:cNvSpPr txBox="1"/>
          <p:nvPr/>
        </p:nvSpPr>
        <p:spPr>
          <a:xfrm>
            <a:off x="9042400" y="8829302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https://pypi.org/project/clustergram/</a:t>
            </a:r>
          </a:p>
        </p:txBody>
      </p:sp>
    </p:spTree>
    <p:extLst>
      <p:ext uri="{BB962C8B-B14F-4D97-AF65-F5344CB8AC3E}">
        <p14:creationId xmlns:p14="http://schemas.microsoft.com/office/powerpoint/2010/main" val="1272413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5B35F06-9E1F-4687-F3BF-1C5F0385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6" y="2413000"/>
            <a:ext cx="9922931" cy="6875624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3F79D375-BE1F-5990-BFB3-4B15FA27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5" y="2413000"/>
            <a:ext cx="9922931" cy="687562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487E805-7BEF-98F9-9146-098583B7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 &amp; Spatial Smoothing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B91E2F-5203-6CB4-B7C7-046DC0D0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4851361" cy="59097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Many of the clusters are not spatially contiguous; and although UPRN are shown here to better delineate street morphology; the input postcodes and their associated buffers are coarser. </a:t>
            </a:r>
          </a:p>
          <a:p>
            <a:r>
              <a:rPr lang="en-US" dirty="0"/>
              <a:t>Smoothed average for each of the 64 input measures was calculated for every postcode, comprising values from those postcodes found within each 160 m buffer. </a:t>
            </a:r>
          </a:p>
          <a:p>
            <a:r>
              <a:rPr lang="en-US" dirty="0"/>
              <a:t>Improves cluster fit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4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A5C-A339-40B8-B22C-FDBF5BBD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Urban Environments</a:t>
            </a:r>
            <a:endParaRPr lang="en-GB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92EE1AE-4929-46FD-8566-D0D0B339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82" y="2497038"/>
            <a:ext cx="10319657" cy="580731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ACB88F-FF8B-480F-9C0A-6CEC33C4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20" y="5072652"/>
            <a:ext cx="2023110" cy="275463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F7D21C2-4621-4AD2-8916-6BCDD2ABCA23}"/>
              </a:ext>
            </a:extLst>
          </p:cNvPr>
          <p:cNvSpPr>
            <a:spLocks/>
          </p:cNvSpPr>
          <p:nvPr/>
        </p:nvSpPr>
        <p:spPr bwMode="auto">
          <a:xfrm>
            <a:off x="7086336" y="8380292"/>
            <a:ext cx="5538395" cy="21717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Marr, T.R. (1904) Housing Conditions in Manchester and </a:t>
            </a:r>
            <a:r>
              <a:rPr lang="en-US" sz="900" dirty="0" err="1">
                <a:solidFill>
                  <a:schemeClr val="bg1"/>
                </a:solidFill>
                <a:ea typeface="Gill Sans Light" charset="0"/>
                <a:cs typeface="Gill Sans Light" charset="0"/>
              </a:rPr>
              <a:t>Salford</a:t>
            </a:r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. Manchester, Manchester University Press.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23E2128-7BE1-47FB-856E-033C66E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78" y="1877241"/>
            <a:ext cx="2550319" cy="395478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5140883-A1C1-4BE6-A206-02398E67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594" y="2062472"/>
            <a:ext cx="2930684" cy="22324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65F4A20-7685-436E-954B-4709ABEE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606" y="7642856"/>
            <a:ext cx="2449668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A4A4B42-3692-4242-A952-52304CE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98228" y="5167589"/>
            <a:ext cx="2160351" cy="16613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07BA86B-2C85-4CEB-B5B0-31402D6D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88" y="6731414"/>
            <a:ext cx="3903376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7591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CC0A-5EB4-0DC1-C8B4-0784B6C8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DDE1E-803B-C1CB-BFDD-EAD066A21E75}"/>
              </a:ext>
            </a:extLst>
          </p:cNvPr>
          <p:cNvSpPr txBox="1"/>
          <p:nvPr/>
        </p:nvSpPr>
        <p:spPr>
          <a:xfrm>
            <a:off x="9067800" y="9060303"/>
            <a:ext cx="86698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https://studio.unfolded.ai/public/c40f0a5b-a1f8-48af-8b7d-7c258942cf0d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8DC39-0E76-712C-571C-E001F937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3D9C0-D526-1606-FB61-D13A5628AF0E}"/>
              </a:ext>
            </a:extLst>
          </p:cNvPr>
          <p:cNvSpPr txBox="1"/>
          <p:nvPr/>
        </p:nvSpPr>
        <p:spPr>
          <a:xfrm>
            <a:off x="442825" y="162880"/>
            <a:ext cx="8868832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0F0F0"/>
                </a:solidFill>
                <a:effectLst/>
                <a:latin typeface="Graphik Web"/>
              </a:rPr>
              <a:t>Group</a:t>
            </a:r>
            <a:endParaRPr lang="en-US" b="1" i="0" dirty="0">
              <a:solidFill>
                <a:srgbClr val="000000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A: Inner City and Town </a:t>
            </a:r>
            <a:r>
              <a:rPr lang="en-US" b="0" i="0" dirty="0" err="1">
                <a:solidFill>
                  <a:srgbClr val="F7F8FA"/>
                </a:solidFill>
                <a:effectLst/>
                <a:latin typeface="Graphik Web"/>
              </a:rPr>
              <a:t>Centres</a:t>
            </a:r>
            <a:endParaRPr lang="en-US" b="0" i="0" dirty="0">
              <a:solidFill>
                <a:srgbClr val="F7F8FA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B: Spacious Residential Properties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C: High Density Urban Core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D: Rural Residences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E: Rural Properties and Farms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F: Inner Suburban Townhouses and Large Terraces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G: Outer Suburbs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72C73-7351-0188-00D8-33DA5116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41" y="4452583"/>
            <a:ext cx="6764022" cy="53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650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2AEB1D2-BB83-7FBD-7851-A4F933B8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3439" y="67144"/>
            <a:ext cx="6203157" cy="9373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F0334-DB76-4577-3807-8A893519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5A8E-278F-602E-E541-06C0D999A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587961" cy="57234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Greater error in more rural areas</a:t>
            </a:r>
          </a:p>
          <a:p>
            <a:pPr lvl="1"/>
            <a:r>
              <a:rPr lang="en-US" dirty="0"/>
              <a:t>CAE is learning structure from a larger amount of data derived within urban locations (more postcodes)</a:t>
            </a:r>
          </a:p>
          <a:p>
            <a:pPr lvl="1"/>
            <a:r>
              <a:rPr lang="en-GB" dirty="0"/>
              <a:t>Spatial smoothing has more effect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26308467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64E-E131-F56D-7E85-C9BB75D6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BFF9-0347-3B25-EA9F-FE3BA1EE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137361" cy="1397000"/>
          </a:xfrm>
        </p:spPr>
        <p:txBody>
          <a:bodyPr/>
          <a:lstStyle/>
          <a:p>
            <a:r>
              <a:rPr lang="en-GB" dirty="0"/>
              <a:t>Comparison with Index of Multiple Deprivation (IMD)</a:t>
            </a:r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AB045A8-CB16-6110-8273-C28EC7296E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02" y="2319718"/>
            <a:ext cx="6855364" cy="682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A62F9-F41E-A454-4B23-E1F9DDEA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57" y="4632419"/>
            <a:ext cx="4324644" cy="3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1310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9E1A-845F-1A31-36DF-226C5F2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DC67-B164-8CCD-E399-29A77B42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87694" cy="5825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Very effective new technique</a:t>
            </a:r>
          </a:p>
          <a:p>
            <a:r>
              <a:rPr lang="en-US" dirty="0"/>
              <a:t>Even with input data at the resolution of Sentinel 2 (10 m / pixel), the autoencoder process through CNN was illustrated to be extremely sensitive</a:t>
            </a:r>
          </a:p>
          <a:p>
            <a:pPr lvl="1"/>
            <a:r>
              <a:rPr lang="en-US" dirty="0"/>
              <a:t>Requiring spatial smoothing of the raw outputs to limit unhelpful heterogeneity.</a:t>
            </a:r>
          </a:p>
          <a:p>
            <a:r>
              <a:rPr lang="en-US" dirty="0"/>
              <a:t>Interesting relationship between zone size (enabled by data) and the output model – MAUP</a:t>
            </a:r>
          </a:p>
          <a:p>
            <a:r>
              <a:rPr lang="en-US" dirty="0"/>
              <a:t>How would model performance be effected by more limited geographic extent</a:t>
            </a:r>
            <a:endParaRPr lang="en-GB" dirty="0"/>
          </a:p>
        </p:txBody>
      </p:sp>
      <p:pic>
        <p:nvPicPr>
          <p:cNvPr id="4" name="Picture 2" descr="Big Mac®: Calories and Nutrition | McDonald's">
            <a:extLst>
              <a:ext uri="{FF2B5EF4-FFF2-40B4-BE49-F238E27FC236}">
                <a16:creationId xmlns:a16="http://schemas.microsoft.com/office/drawing/2014/main" id="{DE79AA36-DE19-C0AC-2E63-D0A698FC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397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296D-AFEB-8E4E-64B7-9D332EE3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Analytics and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A3355-5B9E-C120-6C04-22064DAE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5374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D0AF-51B9-4FA0-B3D1-5A76BEF3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Some Emerging Problems for the Study of Cities </a:t>
            </a:r>
            <a:endParaRPr lang="en-GB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6645F-6D5F-4982-8535-E69DBE8B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02" y="2754992"/>
            <a:ext cx="8084457" cy="57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71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32" y="2915093"/>
            <a:ext cx="5482883" cy="448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60" y="3068633"/>
            <a:ext cx="4711048" cy="4327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75" y="4615544"/>
            <a:ext cx="4809282" cy="51380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rvey Response Rates">
            <a:extLst>
              <a:ext uri="{FF2B5EF4-FFF2-40B4-BE49-F238E27FC236}">
                <a16:creationId xmlns:a16="http://schemas.microsoft.com/office/drawing/2014/main" id="{64585747-35C5-4F3E-ACF8-6E58152114A2}"/>
              </a:ext>
            </a:extLst>
          </p:cNvPr>
          <p:cNvSpPr txBox="1">
            <a:spLocks/>
          </p:cNvSpPr>
          <p:nvPr/>
        </p:nvSpPr>
        <p:spPr>
          <a:xfrm>
            <a:off x="3120231" y="2540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Conducting a</a:t>
            </a:r>
            <a:r>
              <a:rPr lang="en-GB" dirty="0"/>
              <a:t> Census is Expensive…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38C0D-029D-44FB-8E6F-ED7C17661192}"/>
              </a:ext>
            </a:extLst>
          </p:cNvPr>
          <p:cNvSpPr/>
          <p:nvPr/>
        </p:nvSpPr>
        <p:spPr>
          <a:xfrm>
            <a:off x="8915513" y="8422382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 2010 census cost $13 billion, approximately $42 per capita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urvey Response 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Survey Response Rates</a:t>
            </a:r>
          </a:p>
        </p:txBody>
      </p:sp>
      <p:sp>
        <p:nvSpPr>
          <p:cNvPr id="638" name="Atrostic et al 2001; Baruch 1999; de Heer 1999; Plewis, 2007; Savage and Burrows, 2007;"/>
          <p:cNvSpPr txBox="1"/>
          <p:nvPr/>
        </p:nvSpPr>
        <p:spPr>
          <a:xfrm>
            <a:off x="7700971" y="9152039"/>
            <a:ext cx="730648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Atrostic et al 2001; Baruch 1999; de Heer 1999; Plewis, 2007; Savage and Burrows, 2007; 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05" y="2401664"/>
            <a:ext cx="3418259" cy="537799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0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47" y="2882583"/>
            <a:ext cx="3418259" cy="511271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1" name="“[Sample survey’s] glory years, we contend, are in the past”"/>
          <p:cNvSpPr txBox="1"/>
          <p:nvPr/>
        </p:nvSpPr>
        <p:spPr>
          <a:xfrm>
            <a:off x="11118837" y="2539482"/>
            <a:ext cx="34650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“[Sample survey’s] glory years, we contend, are in the past”</a:t>
            </a:r>
          </a:p>
        </p:txBody>
      </p:sp>
      <p:sp>
        <p:nvSpPr>
          <p:cNvPr id="642" name="Savage and Burrows, 2007: 890"/>
          <p:cNvSpPr txBox="1"/>
          <p:nvPr/>
        </p:nvSpPr>
        <p:spPr>
          <a:xfrm>
            <a:off x="12201696" y="3324411"/>
            <a:ext cx="265938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Savage and Burrows, 2007: 890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93" y="4068881"/>
            <a:ext cx="2929341" cy="455675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4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39" y="2534303"/>
            <a:ext cx="3141982" cy="511271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5" name="“Refusals to participate are also increasing”"/>
          <p:cNvSpPr txBox="1"/>
          <p:nvPr/>
        </p:nvSpPr>
        <p:spPr>
          <a:xfrm>
            <a:off x="11224425" y="5343877"/>
            <a:ext cx="32538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“Refusals to participate are also increasing”</a:t>
            </a:r>
          </a:p>
        </p:txBody>
      </p:sp>
      <p:sp>
        <p:nvSpPr>
          <p:cNvPr id="646" name="de Heer, 2004:5"/>
          <p:cNvSpPr txBox="1"/>
          <p:nvPr/>
        </p:nvSpPr>
        <p:spPr>
          <a:xfrm>
            <a:off x="12879264" y="5955355"/>
            <a:ext cx="138499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 Heer, 2004:5</a:t>
            </a:r>
          </a:p>
        </p:txBody>
      </p:sp>
      <p:pic>
        <p:nvPicPr>
          <p:cNvPr id="647" name="Image" descr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26" y="2417656"/>
            <a:ext cx="3628515" cy="572693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8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80" y="3304827"/>
            <a:ext cx="3628515" cy="561909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UK ONS Surveys 04-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UK ONS Surveys 04-14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30" y="2567167"/>
            <a:ext cx="10946802" cy="611786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ONS; FOI Request: Survey Response Rates (Feb-2015)"/>
          <p:cNvSpPr txBox="1"/>
          <p:nvPr/>
        </p:nvSpPr>
        <p:spPr>
          <a:xfrm>
            <a:off x="10496965" y="8893975"/>
            <a:ext cx="4570162" cy="57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500"/>
              </a:lnSpc>
              <a:defRPr sz="14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ONS; FOI Request: Survey Response Rates (Feb-2015)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466C-51C3-4927-8D49-EC03A7BE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External Review…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DE00B-C543-4408-8041-A0C893E8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02" y="2598058"/>
            <a:ext cx="4120432" cy="555829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F3EC9-8A83-4A1A-AB61-2EA5FF9D6159}"/>
              </a:ext>
            </a:extLst>
          </p:cNvPr>
          <p:cNvSpPr/>
          <p:nvPr/>
        </p:nvSpPr>
        <p:spPr>
          <a:xfrm>
            <a:off x="7579934" y="8576270"/>
            <a:ext cx="7490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https://esrc.ukri.org/files/news-events-and-publications/publications/executive-summary-longitudinal-strategic-review-2017/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1E64F-EA06-4A73-8F18-8CFC8CEA8B9D}"/>
              </a:ext>
            </a:extLst>
          </p:cNvPr>
          <p:cNvSpPr/>
          <p:nvPr/>
        </p:nvSpPr>
        <p:spPr>
          <a:xfrm>
            <a:off x="2443502" y="2413000"/>
            <a:ext cx="6502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“difficult to trace specific evidence of the 'instrumental' or 'direct' policy impacts from these investments”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372C9-107E-4AEF-B44E-AA07578B6087}"/>
              </a:ext>
            </a:extLst>
          </p:cNvPr>
          <p:cNvSpPr/>
          <p:nvPr/>
        </p:nvSpPr>
        <p:spPr>
          <a:xfrm>
            <a:off x="2632188" y="4721324"/>
            <a:ext cx="65024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“Cohorts established long ago are inevitably no longer fully representative of their age groups in the current UK population”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24D2F-D209-482C-AC38-71770D5E0843}"/>
              </a:ext>
            </a:extLst>
          </p:cNvPr>
          <p:cNvSpPr/>
          <p:nvPr/>
        </p:nvSpPr>
        <p:spPr>
          <a:xfrm>
            <a:off x="2487044" y="7664460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Understand Society has had ~12k downloads in 10 years and cost ~£111m </a:t>
            </a:r>
            <a:endParaRPr lang="en-GB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0384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12146</TotalTime>
  <Words>1304</Words>
  <Application>Microsoft Office PowerPoint</Application>
  <PresentationFormat>Custom</PresentationFormat>
  <Paragraphs>190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Avenir Roman</vt:lpstr>
      <vt:lpstr>Gill Sans</vt:lpstr>
      <vt:lpstr>Graphik Web</vt:lpstr>
      <vt:lpstr>Helvetica</vt:lpstr>
      <vt:lpstr>Helvetica Light</vt:lpstr>
      <vt:lpstr>Black</vt:lpstr>
      <vt:lpstr>Geographic Data Science for Urban Analytics</vt:lpstr>
      <vt:lpstr>Contents</vt:lpstr>
      <vt:lpstr>Understanding Urban Environments</vt:lpstr>
      <vt:lpstr>Understanding Urban Environments</vt:lpstr>
      <vt:lpstr>Some Emerging Problems for the Study of Cities </vt:lpstr>
      <vt:lpstr>PowerPoint Presentation</vt:lpstr>
      <vt:lpstr>Survey Response Rates</vt:lpstr>
      <vt:lpstr>UK ONS Surveys 04-14</vt:lpstr>
      <vt:lpstr>External Review…</vt:lpstr>
      <vt:lpstr>An Illusion of Permanence</vt:lpstr>
      <vt:lpstr>An Illusion of Permanence</vt:lpstr>
      <vt:lpstr>An Illusion of Permanence</vt:lpstr>
      <vt:lpstr>An Illusion of Permanence</vt:lpstr>
      <vt:lpstr>An Illusion of Permanence</vt:lpstr>
      <vt:lpstr>Urban Data</vt:lpstr>
      <vt:lpstr>Urban Analytics</vt:lpstr>
      <vt:lpstr>Understanding Urban Environments &amp; GDS</vt:lpstr>
      <vt:lpstr>PowerPoint Presentation</vt:lpstr>
      <vt:lpstr>Types of Data</vt:lpstr>
      <vt:lpstr>Types of Data</vt:lpstr>
      <vt:lpstr>Data Philanthropy</vt:lpstr>
      <vt:lpstr>Data Philanthropy</vt:lpstr>
      <vt:lpstr>Models for Data Philanthropy</vt:lpstr>
      <vt:lpstr>Models for Data Philanthropy</vt:lpstr>
      <vt:lpstr>Consumer Data Research Centre</vt:lpstr>
      <vt:lpstr>PowerPoint Presentation</vt:lpstr>
      <vt:lpstr>Data Science</vt:lpstr>
      <vt:lpstr>PowerPoint Presentation</vt:lpstr>
      <vt:lpstr>Geographic Data Science</vt:lpstr>
      <vt:lpstr>PowerPoint Presentation</vt:lpstr>
      <vt:lpstr>PowerPoint Presentation</vt:lpstr>
      <vt:lpstr>Neighbourhood Context from Space</vt:lpstr>
      <vt:lpstr>Models of Context…</vt:lpstr>
      <vt:lpstr>Localised Measure</vt:lpstr>
      <vt:lpstr>Buffer on Each Postcode</vt:lpstr>
      <vt:lpstr>Tile Download</vt:lpstr>
      <vt:lpstr>Autoencoder Architecture</vt:lpstr>
      <vt:lpstr>Choice of Clusters</vt:lpstr>
      <vt:lpstr>Outputs &amp; Spatial Smoothing</vt:lpstr>
      <vt:lpstr>Final Classification</vt:lpstr>
      <vt:lpstr>Internal Validation</vt:lpstr>
      <vt:lpstr>External Validation</vt:lpstr>
      <vt:lpstr>Takeaways</vt:lpstr>
      <vt:lpstr>Video Analytics and Health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Singleton, Alexander</cp:lastModifiedBy>
  <cp:revision>141</cp:revision>
  <cp:lastPrinted>2020-09-30T17:36:43Z</cp:lastPrinted>
  <dcterms:modified xsi:type="dcterms:W3CDTF">2022-08-09T13:27:27Z</dcterms:modified>
</cp:coreProperties>
</file>